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0" r:id="rId4"/>
    <p:sldMasterId id="2147483742" r:id="rId5"/>
    <p:sldMasterId id="2147483702" r:id="rId6"/>
    <p:sldMasterId id="2147483758" r:id="rId7"/>
    <p:sldMasterId id="2147483746" r:id="rId8"/>
  </p:sldMasterIdLst>
  <p:notesMasterIdLst>
    <p:notesMasterId r:id="rId17"/>
  </p:notesMasterIdLst>
  <p:handoutMasterIdLst>
    <p:handoutMasterId r:id="rId18"/>
  </p:handoutMasterIdLst>
  <p:sldIdLst>
    <p:sldId id="2472" r:id="rId9"/>
    <p:sldId id="2485" r:id="rId10"/>
    <p:sldId id="2453" r:id="rId11"/>
    <p:sldId id="2479" r:id="rId12"/>
    <p:sldId id="2478" r:id="rId13"/>
    <p:sldId id="2484" r:id="rId14"/>
    <p:sldId id="2482" r:id="rId15"/>
    <p:sldId id="2464" r:id="rId16"/>
  </p:sldIdLst>
  <p:sldSz cx="121920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33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82E1"/>
    <a:srgbClr val="FFD200"/>
    <a:srgbClr val="F5A800"/>
    <a:srgbClr val="09629F"/>
    <a:srgbClr val="C0CBE1"/>
    <a:srgbClr val="7192BB"/>
    <a:srgbClr val="8CA2C7"/>
    <a:srgbClr val="3C78AC"/>
    <a:srgbClr val="C60C3C"/>
    <a:srgbClr val="0062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3476" autoAdjust="0"/>
  </p:normalViewPr>
  <p:slideViewPr>
    <p:cSldViewPr snapToGrid="0" snapToObjects="1">
      <p:cViewPr varScale="1">
        <p:scale>
          <a:sx n="84" d="100"/>
          <a:sy n="84" d="100"/>
        </p:scale>
        <p:origin x="978" y="72"/>
      </p:cViewPr>
      <p:guideLst>
        <p:guide pos="3840"/>
        <p:guide orient="horz" pos="2160"/>
        <p:guide orient="horz" pos="331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62" d="100"/>
          <a:sy n="62" d="100"/>
        </p:scale>
        <p:origin x="3138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microsoft.com/office/2016/11/relationships/changesInfo" Target="changesInfos/changesInfo1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s, Eddy - PD" userId="3addc826-f90a-4570-abdf-ee2942a8dd48" providerId="ADAL" clId="{E4846493-ED33-427B-9F93-7B612E19C475}"/>
    <pc:docChg chg="modSld">
      <pc:chgData name="Roberts, Eddy - PD" userId="3addc826-f90a-4570-abdf-ee2942a8dd48" providerId="ADAL" clId="{E4846493-ED33-427B-9F93-7B612E19C475}" dt="2023-02-13T17:42:01.506" v="1"/>
      <pc:docMkLst>
        <pc:docMk/>
      </pc:docMkLst>
      <pc:sldChg chg="modSp mod">
        <pc:chgData name="Roberts, Eddy - PD" userId="3addc826-f90a-4570-abdf-ee2942a8dd48" providerId="ADAL" clId="{E4846493-ED33-427B-9F93-7B612E19C475}" dt="2023-02-13T17:42:01.506" v="1"/>
        <pc:sldMkLst>
          <pc:docMk/>
          <pc:sldMk cId="1994083449" sldId="2478"/>
        </pc:sldMkLst>
        <pc:spChg chg="mod">
          <ac:chgData name="Roberts, Eddy - PD" userId="3addc826-f90a-4570-abdf-ee2942a8dd48" providerId="ADAL" clId="{E4846493-ED33-427B-9F93-7B612E19C475}" dt="2023-02-13T17:41:53.278" v="0"/>
          <ac:spMkLst>
            <pc:docMk/>
            <pc:sldMk cId="1994083449" sldId="2478"/>
            <ac:spMk id="3" creationId="{672BCC7F-36D3-FD6B-00DE-411D3B64784C}"/>
          </ac:spMkLst>
        </pc:spChg>
        <pc:spChg chg="mod">
          <ac:chgData name="Roberts, Eddy - PD" userId="3addc826-f90a-4570-abdf-ee2942a8dd48" providerId="ADAL" clId="{E4846493-ED33-427B-9F93-7B612E19C475}" dt="2023-02-13T17:42:01.506" v="1"/>
          <ac:spMkLst>
            <pc:docMk/>
            <pc:sldMk cId="1994083449" sldId="2478"/>
            <ac:spMk id="5" creationId="{20F432A7-026C-A523-7478-28F8E7121A7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F7281BF-6262-46C8-8F03-1240864E3985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3745029C-31F3-40BF-B023-96C02714D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3244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A125EF0-A3C8-413A-A454-93B2F2E97896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0C9656D7-DDA4-4988-93CA-C6494BB53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710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Director Margaret Wallace Brown, then Historic Preservation Officer Roman McAllen – for 8 minutes total presentation time. Followed by Q&amp;A. Presentation as </a:t>
            </a:r>
            <a:r>
              <a:rPr lang="en-US"/>
              <a:t>of 02-10-2023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656D7-DDA4-4988-93CA-C6494BB53B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72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656D7-DDA4-4988-93CA-C6494BB53B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45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656D7-DDA4-4988-93CA-C6494BB53B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554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656D7-DDA4-4988-93CA-C6494BB53B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860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656D7-DDA4-4988-93CA-C6494BB53B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626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656D7-DDA4-4988-93CA-C6494BB53B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88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656D7-DDA4-4988-93CA-C6494BB53B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02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656D7-DDA4-4988-93CA-C6494BB53B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12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253CB67-A92A-4371-9258-A8C12AAC6D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500" y="800100"/>
            <a:ext cx="10782300" cy="2056793"/>
          </a:xfrm>
          <a:prstGeom prst="rect">
            <a:avLst/>
          </a:prstGeom>
        </p:spPr>
        <p:txBody>
          <a:bodyPr anchor="b" anchorCtr="0"/>
          <a:lstStyle>
            <a:lvl1pPr algn="ctr">
              <a:defRPr sz="4800" b="1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Main Title Here</a:t>
            </a:r>
          </a:p>
        </p:txBody>
      </p:sp>
      <p:sp>
        <p:nvSpPr>
          <p:cNvPr id="10" name="Text Placeholder 21">
            <a:extLst>
              <a:ext uri="{FF2B5EF4-FFF2-40B4-BE49-F238E27FC236}">
                <a16:creationId xmlns:a16="http://schemas.microsoft.com/office/drawing/2014/main" id="{57BB41C6-C821-411E-ABB4-0A69AC2AFA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500" y="3167406"/>
            <a:ext cx="10782300" cy="66930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800" b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Subtitle can go here</a:t>
            </a:r>
          </a:p>
        </p:txBody>
      </p:sp>
      <p:sp>
        <p:nvSpPr>
          <p:cNvPr id="11" name="Text Placeholder 21">
            <a:extLst>
              <a:ext uri="{FF2B5EF4-FFF2-40B4-BE49-F238E27FC236}">
                <a16:creationId xmlns:a16="http://schemas.microsoft.com/office/drawing/2014/main" id="{74EAAD17-2E2F-4D6B-9C3F-9AF7E88692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9" y="3989110"/>
            <a:ext cx="10782300" cy="66930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0">
                <a:solidFill>
                  <a:schemeClr val="bg1">
                    <a:lumMod val="75000"/>
                  </a:schemeClr>
                </a:solidFill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Optional date info here</a:t>
            </a:r>
          </a:p>
        </p:txBody>
      </p:sp>
    </p:spTree>
    <p:extLst>
      <p:ext uri="{BB962C8B-B14F-4D97-AF65-F5344CB8AC3E}">
        <p14:creationId xmlns:p14="http://schemas.microsoft.com/office/powerpoint/2010/main" val="34490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_screen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4B4B2ED0-03A0-4CFA-B24D-51F59AD9C69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7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Click icon to add large picture</a:t>
            </a:r>
            <a:endParaRPr lang="vi-VN" noProof="0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0C5F0B2A-AD05-43C7-A17D-18FC845A0E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9FD7332-B9B0-42ED-B34B-A07816D09C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4730" y="422511"/>
            <a:ext cx="10971185" cy="643927"/>
          </a:xfrm>
          <a:prstGeom prst="rect">
            <a:avLst/>
          </a:prstGeom>
        </p:spPr>
        <p:txBody>
          <a:bodyPr/>
          <a:lstStyle>
            <a:lvl1pPr algn="ctr">
              <a:defRPr sz="3600" b="1" baseline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3358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m_Image_w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C516567-4122-4503-9D44-36D0AC905AD5}"/>
              </a:ext>
            </a:extLst>
          </p:cNvPr>
          <p:cNvSpPr/>
          <p:nvPr userDrawn="1"/>
        </p:nvSpPr>
        <p:spPr>
          <a:xfrm>
            <a:off x="0" y="2743200"/>
            <a:ext cx="12192000" cy="411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D5EB3BE8-DFF6-4A71-AD86-1236F775B1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2743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vi-VN" noProof="0" dirty="0"/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3ED54A66-6E6B-4243-9677-A7D90161F93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022599"/>
            <a:ext cx="12192000" cy="2489199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600" b="1" i="0" cap="none" baseline="0">
                <a:solidFill>
                  <a:schemeClr val="bg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lvl1pPr>
            <a:lvl2pPr marL="457200" indent="0">
              <a:buNone/>
              <a:defRPr sz="400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914400" indent="0">
              <a:buNone/>
              <a:defRPr sz="400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371600" indent="0">
              <a:buNone/>
              <a:defRPr sz="400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1828800" indent="0">
              <a:buNone/>
              <a:defRPr sz="400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en-US" cap="none" baseline="0" dirty="0"/>
              <a:t>Optional Text Here</a:t>
            </a:r>
            <a:endParaRPr lang="en-US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9AF52992-EBEF-46C9-B881-4F7484E688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86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_vertical_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CE2C14-0002-4D8E-9952-A63177DD023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43876" y="0"/>
            <a:ext cx="4050791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vi-VN" noProof="0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4E64C641-8DE0-4547-8E72-8661A9AE521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4048125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vi-VN" noProof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2B8766CA-3536-4734-8428-B1A7FA4163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48126" y="-1"/>
            <a:ext cx="4096512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vi-VN" noProof="0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930070EA-F79D-4143-BCC4-F2F40944C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91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eft_image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A564A56-6BF5-4B86-8E1F-E3162C54DC34}"/>
              </a:ext>
            </a:extLst>
          </p:cNvPr>
          <p:cNvSpPr/>
          <p:nvPr userDrawn="1"/>
        </p:nvSpPr>
        <p:spPr>
          <a:xfrm>
            <a:off x="0" y="0"/>
            <a:ext cx="54833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21">
            <a:extLst>
              <a:ext uri="{FF2B5EF4-FFF2-40B4-BE49-F238E27FC236}">
                <a16:creationId xmlns:a16="http://schemas.microsoft.com/office/drawing/2014/main" id="{10943CE0-ECA0-44FB-A841-81D081EF1C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05032" y="1322962"/>
            <a:ext cx="4603532" cy="45730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FontTx/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latin typeface="+mj-lt"/>
              </a:defRPr>
            </a:lvl2pPr>
            <a:lvl3pPr marL="914400" indent="0">
              <a:buFontTx/>
              <a:buNone/>
              <a:defRPr>
                <a:latin typeface="+mj-lt"/>
              </a:defRPr>
            </a:lvl3pPr>
            <a:lvl4pPr marL="1371600" indent="0">
              <a:buFontTx/>
              <a:buNone/>
              <a:defRPr>
                <a:latin typeface="+mj-lt"/>
              </a:defRPr>
            </a:lvl4pPr>
            <a:lvl5pPr marL="1828800" indent="0">
              <a:buFontTx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Some text can go here…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D3BF18-56B6-45CB-B970-A0020C9819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7921" y="448930"/>
            <a:ext cx="4610963" cy="689882"/>
          </a:xfrm>
          <a:prstGeom prst="rect">
            <a:avLst/>
          </a:prstGeom>
        </p:spPr>
        <p:txBody>
          <a:bodyPr/>
          <a:lstStyle>
            <a:lvl1pPr>
              <a:defRPr sz="3200" b="1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Main Title Here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9765AC99-8583-4A49-83C3-9C49D0AFFDE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83352" y="0"/>
            <a:ext cx="6708648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vi-VN" noProof="0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E5BD984D-7F36-4E7B-951D-A77F7A5FE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20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_left_text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F6ABCE5-3FA0-4BAE-9035-8AA1FF7D5234}"/>
              </a:ext>
            </a:extLst>
          </p:cNvPr>
          <p:cNvSpPr/>
          <p:nvPr userDrawn="1"/>
        </p:nvSpPr>
        <p:spPr>
          <a:xfrm>
            <a:off x="6708648" y="0"/>
            <a:ext cx="54833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87B8338F-51DA-467A-B011-02D4270BB5B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08648" cy="38248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Click icon to add picture</a:t>
            </a:r>
            <a:endParaRPr lang="vi-VN" noProof="0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AD1B196B-5EF0-4694-BF14-81A070EC7E6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3048" y="3862968"/>
            <a:ext cx="3355848" cy="29950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Click icon to add picture</a:t>
            </a:r>
            <a:endParaRPr lang="vi-VN" noProof="0" dirty="0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1B4F65E-8BDF-467C-84D5-1222A08B242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52800" y="3862968"/>
            <a:ext cx="3355848" cy="29950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vi-VN" noProof="0" dirty="0"/>
          </a:p>
        </p:txBody>
      </p:sp>
      <p:sp>
        <p:nvSpPr>
          <p:cNvPr id="10" name="Text Placeholder 21">
            <a:extLst>
              <a:ext uri="{FF2B5EF4-FFF2-40B4-BE49-F238E27FC236}">
                <a16:creationId xmlns:a16="http://schemas.microsoft.com/office/drawing/2014/main" id="{9369E9C2-BA8E-466E-8D72-E9DC119F1F0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68358" y="1322962"/>
            <a:ext cx="4603532" cy="45730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FontTx/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latin typeface="+mj-lt"/>
              </a:defRPr>
            </a:lvl2pPr>
            <a:lvl3pPr marL="914400" indent="0">
              <a:buFontTx/>
              <a:buNone/>
              <a:defRPr>
                <a:latin typeface="+mj-lt"/>
              </a:defRPr>
            </a:lvl3pPr>
            <a:lvl4pPr marL="1371600" indent="0">
              <a:buFontTx/>
              <a:buNone/>
              <a:defRPr>
                <a:latin typeface="+mj-lt"/>
              </a:defRPr>
            </a:lvl4pPr>
            <a:lvl5pPr marL="1828800" indent="0">
              <a:buFontTx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Some text can go here…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A6D790-6424-4374-A0EB-86C67B5DFE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1247" y="448930"/>
            <a:ext cx="4610963" cy="689882"/>
          </a:xfrm>
          <a:prstGeom prst="rect">
            <a:avLst/>
          </a:prstGeom>
        </p:spPr>
        <p:txBody>
          <a:bodyPr/>
          <a:lstStyle>
            <a:lvl1pPr>
              <a:defRPr sz="3200" b="1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Main Title Here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B6A8E8B3-7633-4BF1-9253-7A3D4BBB1E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99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70417EC-A157-440E-A87B-44D72E323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5246205-B7DA-4AF6-BB50-5868B43A8C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4730" y="422511"/>
            <a:ext cx="10971185" cy="643927"/>
          </a:xfrm>
          <a:prstGeom prst="rect">
            <a:avLst/>
          </a:prstGeom>
        </p:spPr>
        <p:txBody>
          <a:bodyPr/>
          <a:lstStyle>
            <a:lvl1pPr algn="ctr">
              <a:defRPr sz="3600" b="1" baseline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170162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Slide_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AA8E43E-C5DA-48F6-AE9A-126BBF4F8484}"/>
              </a:ext>
            </a:extLst>
          </p:cNvPr>
          <p:cNvSpPr/>
          <p:nvPr userDrawn="1"/>
        </p:nvSpPr>
        <p:spPr>
          <a:xfrm>
            <a:off x="0" y="2107770"/>
            <a:ext cx="12192000" cy="2495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D644828-6290-48FA-A17C-3090A8E37B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010245"/>
            <a:ext cx="12191999" cy="689882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 b="1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Divider Slide #1</a:t>
            </a:r>
          </a:p>
        </p:txBody>
      </p:sp>
    </p:spTree>
    <p:extLst>
      <p:ext uri="{BB962C8B-B14F-4D97-AF65-F5344CB8AC3E}">
        <p14:creationId xmlns:p14="http://schemas.microsoft.com/office/powerpoint/2010/main" val="27182658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Slide_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AA8E43E-C5DA-48F6-AE9A-126BBF4F8484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D69826-6E94-409C-A849-0D909A2BC653}"/>
              </a:ext>
            </a:extLst>
          </p:cNvPr>
          <p:cNvSpPr/>
          <p:nvPr userDrawn="1"/>
        </p:nvSpPr>
        <p:spPr>
          <a:xfrm>
            <a:off x="0" y="2123268"/>
            <a:ext cx="12192000" cy="2541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8EF2B2-4C01-4DCE-A91E-6F26C5A197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010245"/>
            <a:ext cx="12191999" cy="689882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 b="1" baseline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Divider Slide #2</a:t>
            </a:r>
          </a:p>
        </p:txBody>
      </p:sp>
    </p:spTree>
    <p:extLst>
      <p:ext uri="{BB962C8B-B14F-4D97-AF65-F5344CB8AC3E}">
        <p14:creationId xmlns:p14="http://schemas.microsoft.com/office/powerpoint/2010/main" val="29125624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Slide_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AA8E43E-C5DA-48F6-AE9A-126BBF4F848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636149-16D1-4F2A-B846-D048B6D880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010245"/>
            <a:ext cx="12191999" cy="689882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 b="1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Divider Slide #3</a:t>
            </a:r>
          </a:p>
        </p:txBody>
      </p:sp>
    </p:spTree>
    <p:extLst>
      <p:ext uri="{BB962C8B-B14F-4D97-AF65-F5344CB8AC3E}">
        <p14:creationId xmlns:p14="http://schemas.microsoft.com/office/powerpoint/2010/main" val="20614509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_Slide_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AA8E43E-C5DA-48F6-AE9A-126BBF4F8484}"/>
              </a:ext>
            </a:extLst>
          </p:cNvPr>
          <p:cNvSpPr/>
          <p:nvPr userDrawn="1"/>
        </p:nvSpPr>
        <p:spPr>
          <a:xfrm>
            <a:off x="0" y="0"/>
            <a:ext cx="12192000" cy="1702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3951E4-475D-4729-98B2-B861D7FFB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445735"/>
            <a:ext cx="12191999" cy="689882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 b="1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Divider Slide #4 or alternate header</a:t>
            </a:r>
          </a:p>
        </p:txBody>
      </p:sp>
    </p:spTree>
    <p:extLst>
      <p:ext uri="{BB962C8B-B14F-4D97-AF65-F5344CB8AC3E}">
        <p14:creationId xmlns:p14="http://schemas.microsoft.com/office/powerpoint/2010/main" val="259108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ue &amp;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1">
            <a:extLst>
              <a:ext uri="{FF2B5EF4-FFF2-40B4-BE49-F238E27FC236}">
                <a16:creationId xmlns:a16="http://schemas.microsoft.com/office/drawing/2014/main" id="{30E46CE2-28F1-48F0-8E0C-E74684A166B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500" y="3167406"/>
            <a:ext cx="10782300" cy="66930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800" b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Subtitle can go here</a:t>
            </a:r>
          </a:p>
        </p:txBody>
      </p:sp>
      <p:sp>
        <p:nvSpPr>
          <p:cNvPr id="7" name="Text Placeholder 21">
            <a:extLst>
              <a:ext uri="{FF2B5EF4-FFF2-40B4-BE49-F238E27FC236}">
                <a16:creationId xmlns:a16="http://schemas.microsoft.com/office/drawing/2014/main" id="{30366771-81D8-447B-A932-B8C1E995C8E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499" y="3989110"/>
            <a:ext cx="10782300" cy="66930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0">
                <a:solidFill>
                  <a:schemeClr val="bg1">
                    <a:lumMod val="75000"/>
                  </a:schemeClr>
                </a:solidFill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Optional date info here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E5EB57-C3C0-4A42-878B-F7E6C9F046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500" y="800100"/>
            <a:ext cx="10782300" cy="2056793"/>
          </a:xfrm>
          <a:prstGeom prst="rect">
            <a:avLst/>
          </a:prstGeom>
        </p:spPr>
        <p:txBody>
          <a:bodyPr anchor="b" anchorCtr="0"/>
          <a:lstStyle>
            <a:lvl1pPr algn="ctr">
              <a:defRPr sz="4800" b="1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Main Title Here</a:t>
            </a:r>
          </a:p>
        </p:txBody>
      </p:sp>
    </p:spTree>
    <p:extLst>
      <p:ext uri="{BB962C8B-B14F-4D97-AF65-F5344CB8AC3E}">
        <p14:creationId xmlns:p14="http://schemas.microsoft.com/office/powerpoint/2010/main" val="1557790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Slide_One_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4730" y="450220"/>
            <a:ext cx="10971185" cy="795557"/>
          </a:xfrm>
          <a:prstGeom prst="rect">
            <a:avLst/>
          </a:prstGeom>
        </p:spPr>
        <p:txBody>
          <a:bodyPr/>
          <a:lstStyle>
            <a:lvl1pPr algn="ctr">
              <a:defRPr lang="en-US" sz="3600" b="1" dirty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5" name="Text Placeholder 21">
            <a:extLst>
              <a:ext uri="{FF2B5EF4-FFF2-40B4-BE49-F238E27FC236}">
                <a16:creationId xmlns:a16="http://schemas.microsoft.com/office/drawing/2014/main" id="{4FB56BB6-6F73-4154-BAE5-2742B196F0B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2186" y="1432875"/>
            <a:ext cx="10806562" cy="462745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0"/>
            <a:endParaRPr lang="en-US" dirty="0"/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89FA6DF2-EECA-4D08-8C7F-5DC50B300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03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A7FAA9C-5C16-4B3B-8E19-4E08E8ED36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4730" y="450220"/>
            <a:ext cx="10971185" cy="795557"/>
          </a:xfrm>
          <a:prstGeom prst="rect">
            <a:avLst/>
          </a:prstGeom>
        </p:spPr>
        <p:txBody>
          <a:bodyPr/>
          <a:lstStyle>
            <a:lvl1pPr algn="ctr">
              <a:defRPr sz="3600" b="1" baseline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692C92-F321-4F17-92B6-85F2761A4F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21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Slide_Two_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4730" y="450220"/>
            <a:ext cx="10971185" cy="795557"/>
          </a:xfrm>
          <a:prstGeom prst="rect">
            <a:avLst/>
          </a:prstGeom>
        </p:spPr>
        <p:txBody>
          <a:bodyPr/>
          <a:lstStyle>
            <a:lvl1pPr algn="ctr">
              <a:defRPr sz="3600" b="1" baseline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81F5F962-3BE0-4299-A924-F1921DA3293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2186" y="1432875"/>
            <a:ext cx="5056689" cy="462745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</p:txBody>
      </p:sp>
      <p:sp>
        <p:nvSpPr>
          <p:cNvPr id="11" name="Text Placeholder 21">
            <a:extLst>
              <a:ext uri="{FF2B5EF4-FFF2-40B4-BE49-F238E27FC236}">
                <a16:creationId xmlns:a16="http://schemas.microsoft.com/office/drawing/2014/main" id="{AF5BF203-9A1C-4285-8E67-5C5DBC6DE9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52314" y="1432875"/>
            <a:ext cx="5056689" cy="462745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66B9E208-0303-4548-9D2A-EAD129E769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60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_Slide_One_w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4730" y="450220"/>
            <a:ext cx="10971185" cy="795557"/>
          </a:xfrm>
          <a:prstGeom prst="rect">
            <a:avLst/>
          </a:prstGeom>
        </p:spPr>
        <p:txBody>
          <a:bodyPr/>
          <a:lstStyle>
            <a:lvl1pPr algn="ctr">
              <a:defRPr sz="3600" b="1" baseline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7" name="Text Placeholder 21">
            <a:extLst>
              <a:ext uri="{FF2B5EF4-FFF2-40B4-BE49-F238E27FC236}">
                <a16:creationId xmlns:a16="http://schemas.microsoft.com/office/drawing/2014/main" id="{6834F175-63EC-436A-B4D1-91F0AAD7A6D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2186" y="1863865"/>
            <a:ext cx="10806562" cy="41964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3DB4AA98-AEB7-43A9-BFF1-ACB18F3D7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42F6B6E-18F5-41CF-8CA7-240D22C497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4730" y="1195855"/>
            <a:ext cx="10971185" cy="439737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Subtitle can go here</a:t>
            </a:r>
          </a:p>
        </p:txBody>
      </p:sp>
    </p:spTree>
    <p:extLst>
      <p:ext uri="{BB962C8B-B14F-4D97-AF65-F5344CB8AC3E}">
        <p14:creationId xmlns:p14="http://schemas.microsoft.com/office/powerpoint/2010/main" val="921383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Slide_blue_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5DE26F1-2C19-284A-B930-1D0FE35B8AB2}"/>
              </a:ext>
            </a:extLst>
          </p:cNvPr>
          <p:cNvSpPr/>
          <p:nvPr userDrawn="1"/>
        </p:nvSpPr>
        <p:spPr>
          <a:xfrm>
            <a:off x="604730" y="1150700"/>
            <a:ext cx="10982540" cy="4397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604730" y="422511"/>
            <a:ext cx="10971185" cy="643927"/>
          </a:xfrm>
          <a:prstGeom prst="rect">
            <a:avLst/>
          </a:prstGeom>
        </p:spPr>
        <p:txBody>
          <a:bodyPr/>
          <a:lstStyle>
            <a:lvl1pPr algn="ctr">
              <a:defRPr sz="3600" b="1" baseline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7" name="Text Placeholder 21">
            <a:extLst>
              <a:ext uri="{FF2B5EF4-FFF2-40B4-BE49-F238E27FC236}">
                <a16:creationId xmlns:a16="http://schemas.microsoft.com/office/drawing/2014/main" id="{3D7D07D4-7F71-45D8-8C14-AD2B394E23C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2185" y="1863865"/>
            <a:ext cx="10913729" cy="41964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</p:txBody>
      </p:sp>
      <p:sp>
        <p:nvSpPr>
          <p:cNvPr id="9" name="Text Placeholder 21">
            <a:extLst>
              <a:ext uri="{FF2B5EF4-FFF2-40B4-BE49-F238E27FC236}">
                <a16:creationId xmlns:a16="http://schemas.microsoft.com/office/drawing/2014/main" id="{F6008662-4F3F-4FEE-A2A0-B23B6DA8F4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4730" y="1149675"/>
            <a:ext cx="10971185" cy="439737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400" b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Subtitle can go here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20C1216C-6E40-4474-B1D0-A0EEF80B02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79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_Slide_Featured_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D57EA12-7174-4C03-8819-C68AC643F258}"/>
              </a:ext>
            </a:extLst>
          </p:cNvPr>
          <p:cNvSpPr/>
          <p:nvPr userDrawn="1"/>
        </p:nvSpPr>
        <p:spPr>
          <a:xfrm>
            <a:off x="0" y="2924665"/>
            <a:ext cx="5098473" cy="4397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4485378-78C5-46B1-98A2-8C83B0350C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4730" y="1071418"/>
            <a:ext cx="4493743" cy="1828520"/>
          </a:xfrm>
          <a:prstGeom prst="rect">
            <a:avLst/>
          </a:prstGeom>
        </p:spPr>
        <p:txBody>
          <a:bodyPr anchor="b" anchorCtr="0"/>
          <a:lstStyle>
            <a:lvl1pPr>
              <a:defRPr sz="3600" b="1" baseline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6" name="Text Placeholder 21">
            <a:extLst>
              <a:ext uri="{FF2B5EF4-FFF2-40B4-BE49-F238E27FC236}">
                <a16:creationId xmlns:a16="http://schemas.microsoft.com/office/drawing/2014/main" id="{B508E3AB-4882-4431-9846-DB07C4216E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2186" y="3519229"/>
            <a:ext cx="4436287" cy="254110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0"/>
            <a:r>
              <a:rPr lang="en-US" dirty="0"/>
              <a:t>This is a main point</a:t>
            </a:r>
          </a:p>
          <a:p>
            <a:pPr lvl="1"/>
            <a:r>
              <a:rPr lang="en-US" dirty="0"/>
              <a:t>These are supporting facts.</a:t>
            </a:r>
          </a:p>
          <a:p>
            <a:pPr lvl="1"/>
            <a:r>
              <a:rPr lang="en-US" dirty="0"/>
              <a:t>These are supporting facts.</a:t>
            </a:r>
          </a:p>
        </p:txBody>
      </p:sp>
      <p:sp>
        <p:nvSpPr>
          <p:cNvPr id="9" name="Text Placeholder 21">
            <a:extLst>
              <a:ext uri="{FF2B5EF4-FFF2-40B4-BE49-F238E27FC236}">
                <a16:creationId xmlns:a16="http://schemas.microsoft.com/office/drawing/2014/main" id="{BE675827-69BC-485C-9764-CEEB886CB80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4730" y="2924665"/>
            <a:ext cx="4392143" cy="43973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 b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Subtitle can go here</a:t>
            </a:r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46480F67-49B2-49F6-A8B5-DBA0D118BE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021BDDC-0F3F-4B6E-BD4C-612F0B86FF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1C23EB6-E585-47EB-AAA2-D8A4E00BFC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4730" y="422511"/>
            <a:ext cx="10971185" cy="643927"/>
          </a:xfrm>
          <a:prstGeom prst="rect">
            <a:avLst/>
          </a:prstGeom>
        </p:spPr>
        <p:txBody>
          <a:bodyPr/>
          <a:lstStyle>
            <a:lvl1pPr algn="ctr">
              <a:defRPr sz="3600" b="1" baseline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4266936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4810606-FE20-44B2-AA4D-2073FC2013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1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4810606-FE20-44B2-AA4D-2073FC2013D2}"/>
              </a:ext>
            </a:extLst>
          </p:cNvPr>
          <p:cNvSpPr/>
          <p:nvPr userDrawn="1"/>
        </p:nvSpPr>
        <p:spPr>
          <a:xfrm>
            <a:off x="0" y="0"/>
            <a:ext cx="12192000" cy="46101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8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58B3159-2973-4465-871C-997A1C41D729}"/>
              </a:ext>
            </a:extLst>
          </p:cNvPr>
          <p:cNvSpPr/>
          <p:nvPr userDrawn="1"/>
        </p:nvSpPr>
        <p:spPr>
          <a:xfrm>
            <a:off x="0" y="-25381"/>
            <a:ext cx="12192000" cy="1198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5C155D-C2F5-4199-ABB5-A52F772F5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2FDE-EB22-453B-9CDD-747AD1B69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2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73" r:id="rId2"/>
    <p:sldLayoutId id="2147483745" r:id="rId3"/>
    <p:sldLayoutId id="2147483767" r:id="rId4"/>
    <p:sldLayoutId id="2147483705" r:id="rId5"/>
    <p:sldLayoutId id="2147483704" r:id="rId6"/>
    <p:sldLayoutId id="2147483757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5D3AA6-3E93-47AD-9D76-76825D45B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93AA9-B36A-464F-A932-CC88177EB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71" r:id="rId2"/>
    <p:sldLayoutId id="2147483768" r:id="rId3"/>
    <p:sldLayoutId id="2147483766" r:id="rId4"/>
    <p:sldLayoutId id="2147483769" r:id="rId5"/>
    <p:sldLayoutId id="2147483770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6514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5" r:id="rId2"/>
    <p:sldLayoutId id="2147483754" r:id="rId3"/>
    <p:sldLayoutId id="2147483772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Diagram, engineering drawing&#10;&#10;Description automatically generated">
            <a:extLst>
              <a:ext uri="{FF2B5EF4-FFF2-40B4-BE49-F238E27FC236}">
                <a16:creationId xmlns:a16="http://schemas.microsoft.com/office/drawing/2014/main" id="{8BB8C861-7C77-47EC-93C0-681F831AAB6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alphaModFix am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305"/>
          <a:stretch/>
        </p:blipFill>
        <p:spPr>
          <a:xfrm>
            <a:off x="0" y="0"/>
            <a:ext cx="12229147" cy="3930978"/>
          </a:xfrm>
          <a:prstGeom prst="rect">
            <a:avLst/>
          </a:prstGeom>
        </p:spPr>
      </p:pic>
      <p:sp>
        <p:nvSpPr>
          <p:cNvPr id="13" name="Title 4">
            <a:extLst>
              <a:ext uri="{FF2B5EF4-FFF2-40B4-BE49-F238E27FC236}">
                <a16:creationId xmlns:a16="http://schemas.microsoft.com/office/drawing/2014/main" id="{801B67EA-4EF4-45B8-AE38-6D1A7EB543DB}"/>
              </a:ext>
            </a:extLst>
          </p:cNvPr>
          <p:cNvSpPr txBox="1">
            <a:spLocks/>
          </p:cNvSpPr>
          <p:nvPr/>
        </p:nvSpPr>
        <p:spPr>
          <a:xfrm>
            <a:off x="581089" y="759350"/>
            <a:ext cx="11047444" cy="1933160"/>
          </a:xfrm>
          <a:prstGeom prst="rect">
            <a:avLst/>
          </a:prstGeom>
        </p:spPr>
        <p:txBody>
          <a:bodyPr anchor="b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0" kern="1200" baseline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endParaRPr lang="en-US" sz="42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ctr"/>
            <a:r>
              <a:rPr lang="en-US" sz="4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Proposed Conservation District Ordinance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44BB7F11-1CDF-4921-883F-9D5E66AC4A3D}"/>
              </a:ext>
            </a:extLst>
          </p:cNvPr>
          <p:cNvSpPr txBox="1">
            <a:spLocks/>
          </p:cNvSpPr>
          <p:nvPr/>
        </p:nvSpPr>
        <p:spPr>
          <a:xfrm>
            <a:off x="581090" y="3251014"/>
            <a:ext cx="11047445" cy="66930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Char char="§"/>
              <a:tabLst/>
              <a:defRPr sz="1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en-US" sz="2400" dirty="0">
                <a:latin typeface="Century Gothic" panose="020B0502020202020204" pitchFamily="34" charset="0"/>
              </a:rPr>
              <a:t>Super Neighborhood Alliance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A4DAB61-578F-4F18-B187-247EC5C52BE8}"/>
              </a:ext>
            </a:extLst>
          </p:cNvPr>
          <p:cNvCxnSpPr>
            <a:cxnSpLocks/>
          </p:cNvCxnSpPr>
          <p:nvPr/>
        </p:nvCxnSpPr>
        <p:spPr>
          <a:xfrm>
            <a:off x="606490" y="2786779"/>
            <a:ext cx="11047445" cy="0"/>
          </a:xfrm>
          <a:prstGeom prst="line">
            <a:avLst/>
          </a:prstGeom>
          <a:ln w="38100">
            <a:solidFill>
              <a:srgbClr val="FFD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13AC9AD-6B3F-E11A-8F98-81142D77761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66971" y="5184251"/>
            <a:ext cx="2658056" cy="1069821"/>
          </a:xfrm>
          <a:prstGeom prst="rect">
            <a:avLst/>
          </a:prstGeom>
        </p:spPr>
      </p:pic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349C9BC-6B58-A909-AF4D-57C37ECCAAFB}"/>
              </a:ext>
            </a:extLst>
          </p:cNvPr>
          <p:cNvSpPr txBox="1">
            <a:spLocks/>
          </p:cNvSpPr>
          <p:nvPr/>
        </p:nvSpPr>
        <p:spPr>
          <a:xfrm>
            <a:off x="570814" y="4130982"/>
            <a:ext cx="11047445" cy="66930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Char char="§"/>
              <a:tabLst/>
              <a:defRPr sz="1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Monday, February 13, 2023</a:t>
            </a:r>
          </a:p>
        </p:txBody>
      </p:sp>
    </p:spTree>
    <p:extLst>
      <p:ext uri="{BB962C8B-B14F-4D97-AF65-F5344CB8AC3E}">
        <p14:creationId xmlns:p14="http://schemas.microsoft.com/office/powerpoint/2010/main" val="3462322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899AB80-99DF-4526-BF82-B4F8B9A5F721}"/>
              </a:ext>
            </a:extLst>
          </p:cNvPr>
          <p:cNvSpPr txBox="1">
            <a:spLocks/>
          </p:cNvSpPr>
          <p:nvPr/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fld id="{63A82FDE-EB22-453B-9CDD-747AD1B69E9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B38180-E171-91D3-5460-C7CC6B73FC4F}"/>
              </a:ext>
            </a:extLst>
          </p:cNvPr>
          <p:cNvSpPr txBox="1">
            <a:spLocks/>
          </p:cNvSpPr>
          <p:nvPr/>
        </p:nvSpPr>
        <p:spPr>
          <a:xfrm>
            <a:off x="604730" y="450220"/>
            <a:ext cx="10971185" cy="795557"/>
          </a:xfrm>
          <a:prstGeom prst="rect">
            <a:avLst/>
          </a:prstGeom>
        </p:spPr>
        <p:txBody>
          <a:bodyPr anchor="ctr" anchorCtr="0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baseline="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/>
              <a:t>Benefits of Conservation Districts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0685B6-7C49-85A1-5595-D6AAF666ED68}"/>
              </a:ext>
            </a:extLst>
          </p:cNvPr>
          <p:cNvSpPr/>
          <p:nvPr/>
        </p:nvSpPr>
        <p:spPr>
          <a:xfrm>
            <a:off x="1314450" y="1680577"/>
            <a:ext cx="967740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Can protect the character, look and feel </a:t>
            </a:r>
            <a:b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</a:br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of an area or neighborhood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5AC98D-EDD2-8BB2-2329-2AFD9A0A0502}"/>
              </a:ext>
            </a:extLst>
          </p:cNvPr>
          <p:cNvSpPr/>
          <p:nvPr/>
        </p:nvSpPr>
        <p:spPr>
          <a:xfrm>
            <a:off x="1314450" y="2833095"/>
            <a:ext cx="9677400" cy="5415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+mj-lt"/>
              </a:rPr>
              <a:t>Helps 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upport compatible development &amp; new construction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E9E50C-5065-134F-5BB1-E08460C0B340}"/>
              </a:ext>
            </a:extLst>
          </p:cNvPr>
          <p:cNvSpPr/>
          <p:nvPr/>
        </p:nvSpPr>
        <p:spPr>
          <a:xfrm>
            <a:off x="1326932" y="3636709"/>
            <a:ext cx="967740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+mj-lt"/>
              </a:rPr>
              <a:t>Are e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asier to establish than other protections; </a:t>
            </a:r>
            <a:b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</a:br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such as deed restrictions or historic districts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BC791A-3704-7C65-DE82-0ECBF3D5B356}"/>
              </a:ext>
            </a:extLst>
          </p:cNvPr>
          <p:cNvSpPr/>
          <p:nvPr/>
        </p:nvSpPr>
        <p:spPr>
          <a:xfrm>
            <a:off x="1330039" y="4811264"/>
            <a:ext cx="9677400" cy="5394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Promote livability and quality of life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767196-6597-6893-3DC1-886EDE0AF15F}"/>
              </a:ext>
            </a:extLst>
          </p:cNvPr>
          <p:cNvSpPr/>
          <p:nvPr/>
        </p:nvSpPr>
        <p:spPr>
          <a:xfrm>
            <a:off x="1331832" y="5598366"/>
            <a:ext cx="9677400" cy="5394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Includes structures of any age</a:t>
            </a:r>
          </a:p>
        </p:txBody>
      </p:sp>
    </p:spTree>
    <p:extLst>
      <p:ext uri="{BB962C8B-B14F-4D97-AF65-F5344CB8AC3E}">
        <p14:creationId xmlns:p14="http://schemas.microsoft.com/office/powerpoint/2010/main" val="2608949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1B440-1960-3154-A0E8-5A1E8AE4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9" y="450220"/>
            <a:ext cx="11517329" cy="795557"/>
          </a:xfrm>
        </p:spPr>
        <p:txBody>
          <a:bodyPr/>
          <a:lstStyle/>
          <a:p>
            <a:r>
              <a:rPr lang="en-US" dirty="0"/>
              <a:t>Criteria for Creating Districts: HAHC &amp; City Council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0FAFE-4A7C-479F-99F6-E5919BE558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A82FDE-EB22-453B-9CDD-747AD1B69E97}" type="slidenum">
              <a:rPr lang="en-US" smtClean="0"/>
              <a:t>3</a:t>
            </a:fld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BB32CE0-2A60-438E-830E-DE50133B9EAF}"/>
              </a:ext>
            </a:extLst>
          </p:cNvPr>
          <p:cNvGrpSpPr/>
          <p:nvPr/>
        </p:nvGrpSpPr>
        <p:grpSpPr>
          <a:xfrm>
            <a:off x="0" y="7595423"/>
            <a:ext cx="12192000" cy="965123"/>
            <a:chOff x="0" y="3644150"/>
            <a:chExt cx="12192000" cy="96512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F7510ED-FAF1-4502-995B-90247A7FBC97}"/>
                </a:ext>
              </a:extLst>
            </p:cNvPr>
            <p:cNvSpPr/>
            <p:nvPr/>
          </p:nvSpPr>
          <p:spPr>
            <a:xfrm>
              <a:off x="0" y="3644150"/>
              <a:ext cx="12192000" cy="482561"/>
            </a:xfrm>
            <a:prstGeom prst="rect">
              <a:avLst/>
            </a:prstGeom>
            <a:solidFill>
              <a:schemeClr val="tx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 Placeholder 7">
              <a:extLst>
                <a:ext uri="{FF2B5EF4-FFF2-40B4-BE49-F238E27FC236}">
                  <a16:creationId xmlns:a16="http://schemas.microsoft.com/office/drawing/2014/main" id="{4813E562-A42A-4815-8148-3EC73A66A7BA}"/>
                </a:ext>
              </a:extLst>
            </p:cNvPr>
            <p:cNvSpPr txBox="1">
              <a:spLocks/>
            </p:cNvSpPr>
            <p:nvPr/>
          </p:nvSpPr>
          <p:spPr>
            <a:xfrm>
              <a:off x="0" y="3644151"/>
              <a:ext cx="12192000" cy="965122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10000"/>
                </a:lnSpc>
                <a:buNone/>
              </a:pPr>
              <a:r>
                <a:rPr lang="en-US" sz="2400" b="1" dirty="0">
                  <a:solidFill>
                    <a:schemeClr val="bg2"/>
                  </a:solidFill>
                  <a:latin typeface="+mj-lt"/>
                </a:rPr>
                <a:t>They are essential infrastructure providing safe passage for foot traffic</a:t>
              </a:r>
            </a:p>
          </p:txBody>
        </p:sp>
      </p:grp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28D5D5F9-DAD9-B51E-727A-C6768240BB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30157" y="1432875"/>
            <a:ext cx="9811821" cy="4627458"/>
          </a:xfrm>
        </p:spPr>
        <p:txBody>
          <a:bodyPr/>
          <a:lstStyle/>
          <a:p>
            <a:pPr marL="45720" lvl="1" indent="0">
              <a:spcBef>
                <a:spcPts val="1200"/>
              </a:spcBef>
              <a:buNone/>
            </a:pPr>
            <a:r>
              <a:rPr lang="en-US" dirty="0"/>
              <a:t>The following criteria may be considered by the Houston Archaeological and Historical Commission (HAHC) and City Council in determining whether to designate a Conservation District:</a:t>
            </a:r>
          </a:p>
          <a:p>
            <a:pPr marL="274320"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Common streetscapes, street patterns, significant community sites, or land use patterns creating an area identity</a:t>
            </a:r>
          </a:p>
          <a:p>
            <a:pPr marL="274320"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Common pattern of improvements, landscaping, or building setbacks on the properties</a:t>
            </a:r>
          </a:p>
          <a:p>
            <a:pPr marL="274320"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Common scale or bulk among buildings and structures, roof heights, location of garages, or other building footprint elements</a:t>
            </a:r>
          </a:p>
          <a:p>
            <a:pPr marL="274320"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Whether a proposed district is an area that was planned or developed by historically underrepresented or disenfranchised communities</a:t>
            </a:r>
          </a:p>
          <a:p>
            <a:pPr marL="274320"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The value of the area as an aspect of community sentiment or public pride.</a:t>
            </a:r>
          </a:p>
        </p:txBody>
      </p:sp>
    </p:spTree>
    <p:extLst>
      <p:ext uri="{BB962C8B-B14F-4D97-AF65-F5344CB8AC3E}">
        <p14:creationId xmlns:p14="http://schemas.microsoft.com/office/powerpoint/2010/main" val="2795021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1B440-1960-3154-A0E8-5A1E8AE4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450220"/>
            <a:ext cx="12191999" cy="795557"/>
          </a:xfrm>
        </p:spPr>
        <p:txBody>
          <a:bodyPr/>
          <a:lstStyle/>
          <a:p>
            <a:r>
              <a:rPr lang="en-US" dirty="0"/>
              <a:t>Criteria Considered by Planning Department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BCC7F-36D3-FD6B-00DE-411D3B6478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30157" y="1432875"/>
            <a:ext cx="4736387" cy="4627458"/>
          </a:xfrm>
        </p:spPr>
        <p:txBody>
          <a:bodyPr/>
          <a:lstStyle/>
          <a:p>
            <a:pPr marL="228600"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Resident input - Comments</a:t>
            </a:r>
          </a:p>
          <a:p>
            <a:pPr marL="228600"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Analysis of development applications</a:t>
            </a:r>
          </a:p>
          <a:p>
            <a:pPr marL="228600"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Historical studies of neighborhoods and cultural institutions</a:t>
            </a:r>
          </a:p>
          <a:p>
            <a:pPr marL="228600"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Analysis of the area confirms consistent and identifiable physical attributes of culture, history, scale and development that can be preserved by protecting or enhancing one or more of those attributes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0FAFE-4A7C-479F-99F6-E5919BE558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A82FDE-EB22-453B-9CDD-747AD1B69E97}" type="slidenum">
              <a:rPr lang="en-US" smtClean="0"/>
              <a:t>4</a:t>
            </a:fld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BB32CE0-2A60-438E-830E-DE50133B9EAF}"/>
              </a:ext>
            </a:extLst>
          </p:cNvPr>
          <p:cNvGrpSpPr/>
          <p:nvPr/>
        </p:nvGrpSpPr>
        <p:grpSpPr>
          <a:xfrm>
            <a:off x="0" y="7595423"/>
            <a:ext cx="12192000" cy="965123"/>
            <a:chOff x="0" y="3644150"/>
            <a:chExt cx="12192000" cy="96512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F7510ED-FAF1-4502-995B-90247A7FBC97}"/>
                </a:ext>
              </a:extLst>
            </p:cNvPr>
            <p:cNvSpPr/>
            <p:nvPr/>
          </p:nvSpPr>
          <p:spPr>
            <a:xfrm>
              <a:off x="0" y="3644150"/>
              <a:ext cx="12192000" cy="482561"/>
            </a:xfrm>
            <a:prstGeom prst="rect">
              <a:avLst/>
            </a:prstGeom>
            <a:solidFill>
              <a:schemeClr val="tx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 Placeholder 7">
              <a:extLst>
                <a:ext uri="{FF2B5EF4-FFF2-40B4-BE49-F238E27FC236}">
                  <a16:creationId xmlns:a16="http://schemas.microsoft.com/office/drawing/2014/main" id="{4813E562-A42A-4815-8148-3EC73A66A7BA}"/>
                </a:ext>
              </a:extLst>
            </p:cNvPr>
            <p:cNvSpPr txBox="1">
              <a:spLocks/>
            </p:cNvSpPr>
            <p:nvPr/>
          </p:nvSpPr>
          <p:spPr>
            <a:xfrm>
              <a:off x="0" y="3644151"/>
              <a:ext cx="12192000" cy="965122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10000"/>
                </a:lnSpc>
                <a:buNone/>
              </a:pPr>
              <a:r>
                <a:rPr lang="en-US" sz="2400" b="1" dirty="0">
                  <a:solidFill>
                    <a:schemeClr val="bg2"/>
                  </a:solidFill>
                  <a:latin typeface="+mj-lt"/>
                </a:rPr>
                <a:t>They are essential infrastructure providing safe passage for foot traffic</a:t>
              </a:r>
            </a:p>
          </p:txBody>
        </p:sp>
      </p:grp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8640F3D-E0C5-117D-950A-193D98A7DAA2}"/>
              </a:ext>
            </a:extLst>
          </p:cNvPr>
          <p:cNvSpPr txBox="1">
            <a:spLocks/>
          </p:cNvSpPr>
          <p:nvPr/>
        </p:nvSpPr>
        <p:spPr>
          <a:xfrm>
            <a:off x="6253549" y="1424683"/>
            <a:ext cx="4736387" cy="462745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An area is contiguous with boundary lines drawn to the logical edges of the area or subdivision, as may be indicated by a creek, street, subdivision line, utility easement, or other boundary</a:t>
            </a:r>
          </a:p>
          <a:p>
            <a:pPr marL="228600"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Other data relevant to consideration as a conservation district as determined appropriate by the historic preservation officer</a:t>
            </a:r>
          </a:p>
          <a:p>
            <a:pPr marL="228600"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Analysis may include determination of the number of the properties, or of the size of a proposed district</a:t>
            </a:r>
          </a:p>
        </p:txBody>
      </p:sp>
    </p:spTree>
    <p:extLst>
      <p:ext uri="{BB962C8B-B14F-4D97-AF65-F5344CB8AC3E}">
        <p14:creationId xmlns:p14="http://schemas.microsoft.com/office/powerpoint/2010/main" val="3049059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1B440-1960-3154-A0E8-5A1E8AE47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Menu of Standards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BCC7F-36D3-FD6B-00DE-411D3B6478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84270" y="2008266"/>
            <a:ext cx="4931595" cy="3476677"/>
          </a:xfrm>
        </p:spPr>
        <p:txBody>
          <a:bodyPr/>
          <a:lstStyle/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Building height or number of stories 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Building size and massing (general shape and form of the structure)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Front-facing building features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Lot size and coverage 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Front and side building setbacks 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Off-street parking and yard parking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Roof line and pitch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Paving and hardscape covering 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0FAFE-4A7C-479F-99F6-E5919BE558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A82FDE-EB22-453B-9CDD-747AD1B69E97}" type="slidenum">
              <a:rPr lang="en-US" smtClean="0"/>
              <a:t>5</a:t>
            </a:fld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BB32CE0-2A60-438E-830E-DE50133B9EAF}"/>
              </a:ext>
            </a:extLst>
          </p:cNvPr>
          <p:cNvGrpSpPr/>
          <p:nvPr/>
        </p:nvGrpSpPr>
        <p:grpSpPr>
          <a:xfrm>
            <a:off x="0" y="7595423"/>
            <a:ext cx="12192000" cy="965123"/>
            <a:chOff x="0" y="3644150"/>
            <a:chExt cx="12192000" cy="96512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F7510ED-FAF1-4502-995B-90247A7FBC97}"/>
                </a:ext>
              </a:extLst>
            </p:cNvPr>
            <p:cNvSpPr/>
            <p:nvPr/>
          </p:nvSpPr>
          <p:spPr>
            <a:xfrm>
              <a:off x="0" y="3644150"/>
              <a:ext cx="12192000" cy="482561"/>
            </a:xfrm>
            <a:prstGeom prst="rect">
              <a:avLst/>
            </a:prstGeom>
            <a:solidFill>
              <a:schemeClr val="tx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 Placeholder 7">
              <a:extLst>
                <a:ext uri="{FF2B5EF4-FFF2-40B4-BE49-F238E27FC236}">
                  <a16:creationId xmlns:a16="http://schemas.microsoft.com/office/drawing/2014/main" id="{4813E562-A42A-4815-8148-3EC73A66A7BA}"/>
                </a:ext>
              </a:extLst>
            </p:cNvPr>
            <p:cNvSpPr txBox="1">
              <a:spLocks/>
            </p:cNvSpPr>
            <p:nvPr/>
          </p:nvSpPr>
          <p:spPr>
            <a:xfrm>
              <a:off x="0" y="3644151"/>
              <a:ext cx="12192000" cy="965122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10000"/>
                </a:lnSpc>
                <a:buNone/>
              </a:pPr>
              <a:r>
                <a:rPr lang="en-US" sz="2400" b="1" dirty="0">
                  <a:solidFill>
                    <a:schemeClr val="bg2"/>
                  </a:solidFill>
                  <a:latin typeface="+mj-lt"/>
                </a:rPr>
                <a:t>They are essential infrastructure providing safe passage for foot traffic</a:t>
              </a:r>
            </a:p>
          </p:txBody>
        </p:sp>
      </p:grp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0F432A7-026C-A523-7478-28F8E7121A72}"/>
              </a:ext>
            </a:extLst>
          </p:cNvPr>
          <p:cNvSpPr txBox="1">
            <a:spLocks/>
          </p:cNvSpPr>
          <p:nvPr/>
        </p:nvSpPr>
        <p:spPr>
          <a:xfrm>
            <a:off x="6170809" y="2008266"/>
            <a:ext cx="4736921" cy="347667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General site planning (location of primary and secondary structures) 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Architectural style and detailing 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Building materials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Garage entrance location 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Fences and walls  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Building relocation and demolitions</a:t>
            </a:r>
          </a:p>
          <a:p>
            <a:pPr marL="685800" indent="-228600"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Alterations to existing structures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A8C7A62-128D-9BD3-90F4-C6099742F065}"/>
              </a:ext>
            </a:extLst>
          </p:cNvPr>
          <p:cNvSpPr txBox="1">
            <a:spLocks/>
          </p:cNvSpPr>
          <p:nvPr/>
        </p:nvSpPr>
        <p:spPr>
          <a:xfrm>
            <a:off x="1558250" y="1201881"/>
            <a:ext cx="9097309" cy="79201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</a:pPr>
            <a:r>
              <a:rPr lang="en-US" dirty="0"/>
              <a:t>When creating a Conservation District, the community may choose one or more of the following standards:</a:t>
            </a:r>
          </a:p>
        </p:txBody>
      </p:sp>
    </p:spTree>
    <p:extLst>
      <p:ext uri="{BB962C8B-B14F-4D97-AF65-F5344CB8AC3E}">
        <p14:creationId xmlns:p14="http://schemas.microsoft.com/office/powerpoint/2010/main" val="1994083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1B440-1960-3154-A0E8-5A1E8AE4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450220"/>
            <a:ext cx="12191999" cy="795557"/>
          </a:xfrm>
        </p:spPr>
        <p:txBody>
          <a:bodyPr/>
          <a:lstStyle/>
          <a:p>
            <a:r>
              <a:rPr lang="en-US" dirty="0"/>
              <a:t>Key Points for Establishing District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BCC7F-36D3-FD6B-00DE-411D3B6478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8294" y="1432875"/>
            <a:ext cx="9790921" cy="4627458"/>
          </a:xfrm>
        </p:spPr>
        <p:txBody>
          <a:bodyPr/>
          <a:lstStyle/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Based on input from communities, the Planning Department, specifically the Houston Office of Preservation (HOP), will identify potential Conservation District areas. 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The HOP will work closely with property owners to determine potential community support and identify the character traits the community wants to preserve. 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With the proposed standards determined, the HOP will host at least one additional meeting to present it to the public.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51% of property owners are required for approval. Boundaries can be modified to meet the 51% threshold.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HAHC will hold public hearings and may refer to City Council. 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City Council will hold public hearing when considering the district.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0FAFE-4A7C-479F-99F6-E5919BE558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A82FDE-EB22-453B-9CDD-747AD1B69E97}" type="slidenum">
              <a:rPr lang="en-US" smtClean="0"/>
              <a:t>6</a:t>
            </a:fld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BB32CE0-2A60-438E-830E-DE50133B9EAF}"/>
              </a:ext>
            </a:extLst>
          </p:cNvPr>
          <p:cNvGrpSpPr/>
          <p:nvPr/>
        </p:nvGrpSpPr>
        <p:grpSpPr>
          <a:xfrm>
            <a:off x="0" y="7595423"/>
            <a:ext cx="12192000" cy="965123"/>
            <a:chOff x="0" y="3644150"/>
            <a:chExt cx="12192000" cy="96512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F7510ED-FAF1-4502-995B-90247A7FBC97}"/>
                </a:ext>
              </a:extLst>
            </p:cNvPr>
            <p:cNvSpPr/>
            <p:nvPr/>
          </p:nvSpPr>
          <p:spPr>
            <a:xfrm>
              <a:off x="0" y="3644150"/>
              <a:ext cx="12192000" cy="482561"/>
            </a:xfrm>
            <a:prstGeom prst="rect">
              <a:avLst/>
            </a:prstGeom>
            <a:solidFill>
              <a:schemeClr val="tx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 Placeholder 7">
              <a:extLst>
                <a:ext uri="{FF2B5EF4-FFF2-40B4-BE49-F238E27FC236}">
                  <a16:creationId xmlns:a16="http://schemas.microsoft.com/office/drawing/2014/main" id="{4813E562-A42A-4815-8148-3EC73A66A7BA}"/>
                </a:ext>
              </a:extLst>
            </p:cNvPr>
            <p:cNvSpPr txBox="1">
              <a:spLocks/>
            </p:cNvSpPr>
            <p:nvPr/>
          </p:nvSpPr>
          <p:spPr>
            <a:xfrm>
              <a:off x="0" y="3644151"/>
              <a:ext cx="12192000" cy="965122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10000"/>
                </a:lnSpc>
                <a:buNone/>
              </a:pPr>
              <a:r>
                <a:rPr lang="en-US" sz="2400" b="1" dirty="0">
                  <a:solidFill>
                    <a:schemeClr val="bg2"/>
                  </a:solidFill>
                  <a:latin typeface="+mj-lt"/>
                </a:rPr>
                <a:t>They are essential infrastructure providing safe passage for foot traffic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0860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085A244-11A4-4341-9827-630319FC3C41}"/>
              </a:ext>
            </a:extLst>
          </p:cNvPr>
          <p:cNvSpPr/>
          <p:nvPr/>
        </p:nvSpPr>
        <p:spPr>
          <a:xfrm>
            <a:off x="1314450" y="1691335"/>
            <a:ext cx="967740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Ordinary maintenance, repair or replacement of </a:t>
            </a:r>
            <a:br>
              <a:rPr lang="en-US" sz="2400" kern="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4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exterior features that aren’t structural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775F0E-EA70-40BB-860A-79789FE6538B}"/>
              </a:ext>
            </a:extLst>
          </p:cNvPr>
          <p:cNvSpPr/>
          <p:nvPr/>
        </p:nvSpPr>
        <p:spPr>
          <a:xfrm>
            <a:off x="1314450" y="2843853"/>
            <a:ext cx="9677400" cy="5415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Landscaping with plants, trees, shrubs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899AB80-99DF-4526-BF82-B4F8B9A5F721}"/>
              </a:ext>
            </a:extLst>
          </p:cNvPr>
          <p:cNvSpPr txBox="1">
            <a:spLocks/>
          </p:cNvSpPr>
          <p:nvPr/>
        </p:nvSpPr>
        <p:spPr>
          <a:xfrm>
            <a:off x="896229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fld id="{63A82FDE-EB22-453B-9CDD-747AD1B69E9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1058A-C4E0-46FA-B00B-48A76703D27C}"/>
              </a:ext>
            </a:extLst>
          </p:cNvPr>
          <p:cNvSpPr/>
          <p:nvPr/>
        </p:nvSpPr>
        <p:spPr>
          <a:xfrm>
            <a:off x="1326932" y="3647467"/>
            <a:ext cx="967740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The partial reconstruction of a structure or exterior feature damaged or destroyed by fire, storm or other disaster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B38180-E171-91D3-5460-C7CC6B73FC4F}"/>
              </a:ext>
            </a:extLst>
          </p:cNvPr>
          <p:cNvSpPr txBox="1">
            <a:spLocks/>
          </p:cNvSpPr>
          <p:nvPr/>
        </p:nvSpPr>
        <p:spPr>
          <a:xfrm>
            <a:off x="604730" y="450220"/>
            <a:ext cx="10971185" cy="795557"/>
          </a:xfrm>
          <a:prstGeom prst="rect">
            <a:avLst/>
          </a:prstGeom>
        </p:spPr>
        <p:txBody>
          <a:bodyPr anchor="ctr" anchorCtr="0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baseline="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/>
              <a:t>Conservation Districts Don’t Affect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BCB3C5-78EE-B134-A3A0-243AAECDCA2B}"/>
              </a:ext>
            </a:extLst>
          </p:cNvPr>
          <p:cNvSpPr/>
          <p:nvPr/>
        </p:nvSpPr>
        <p:spPr>
          <a:xfrm>
            <a:off x="1330039" y="4822022"/>
            <a:ext cx="967740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Anything on the interior of  a home</a:t>
            </a:r>
          </a:p>
        </p:txBody>
      </p:sp>
    </p:spTree>
    <p:extLst>
      <p:ext uri="{BB962C8B-B14F-4D97-AF65-F5344CB8AC3E}">
        <p14:creationId xmlns:p14="http://schemas.microsoft.com/office/powerpoint/2010/main" val="3712117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2321CB5-BB5F-4B60-B600-704D1A812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01685"/>
            <a:ext cx="12191999" cy="689882"/>
          </a:xfrm>
        </p:spPr>
        <p:txBody>
          <a:bodyPr/>
          <a:lstStyle/>
          <a:p>
            <a:r>
              <a:rPr lang="en-US" sz="4800" dirty="0"/>
              <a:t>Thank You</a:t>
            </a:r>
          </a:p>
        </p:txBody>
      </p:sp>
      <p:pic>
        <p:nvPicPr>
          <p:cNvPr id="2" name="Picture 1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FC396F12-1F6C-A3B3-EC37-A29463965D3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66971" y="5184251"/>
            <a:ext cx="2658056" cy="106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304485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 #1">
  <a:themeElements>
    <a:clrScheme name="City of Houston - Presentation Colors">
      <a:dk1>
        <a:sysClr val="windowText" lastClr="000000"/>
      </a:dk1>
      <a:lt1>
        <a:sysClr val="window" lastClr="FFFFFF"/>
      </a:lt1>
      <a:dk2>
        <a:srgbClr val="5585E2"/>
      </a:dk2>
      <a:lt2>
        <a:srgbClr val="F2F2F2"/>
      </a:lt2>
      <a:accent1>
        <a:srgbClr val="1B4298"/>
      </a:accent1>
      <a:accent2>
        <a:srgbClr val="FC9204"/>
      </a:accent2>
      <a:accent3>
        <a:srgbClr val="595959"/>
      </a:accent3>
      <a:accent4>
        <a:srgbClr val="7EC234"/>
      </a:accent4>
      <a:accent5>
        <a:srgbClr val="D00000"/>
      </a:accent5>
      <a:accent6>
        <a:srgbClr val="A5A5A5"/>
      </a:accent6>
      <a:hlink>
        <a:srgbClr val="1B4298"/>
      </a:hlink>
      <a:folHlink>
        <a:srgbClr val="717171"/>
      </a:folHlink>
    </a:clrScheme>
    <a:fontScheme name="City of Houston - Presentation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H-PDD-PowerPoint-Template-20210416-v08.potx" id="{FEEFF114-2A11-45B9-AFAD-36C4DE6555DC}" vid="{9AF0A60D-A9E0-4D44-8239-4593A8B6F9CD}"/>
    </a:ext>
  </a:extLst>
</a:theme>
</file>

<file path=ppt/theme/theme2.xml><?xml version="1.0" encoding="utf-8"?>
<a:theme xmlns:a="http://schemas.openxmlformats.org/drawingml/2006/main" name="Title Slide #2">
  <a:themeElements>
    <a:clrScheme name="City of Houston - Presentation Colors">
      <a:dk1>
        <a:sysClr val="windowText" lastClr="000000"/>
      </a:dk1>
      <a:lt1>
        <a:sysClr val="window" lastClr="FFFFFF"/>
      </a:lt1>
      <a:dk2>
        <a:srgbClr val="5585E2"/>
      </a:dk2>
      <a:lt2>
        <a:srgbClr val="F2F2F2"/>
      </a:lt2>
      <a:accent1>
        <a:srgbClr val="1B4298"/>
      </a:accent1>
      <a:accent2>
        <a:srgbClr val="FC9204"/>
      </a:accent2>
      <a:accent3>
        <a:srgbClr val="595959"/>
      </a:accent3>
      <a:accent4>
        <a:srgbClr val="7EC234"/>
      </a:accent4>
      <a:accent5>
        <a:srgbClr val="D00000"/>
      </a:accent5>
      <a:accent6>
        <a:srgbClr val="A5A5A5"/>
      </a:accent6>
      <a:hlink>
        <a:srgbClr val="1B4298"/>
      </a:hlink>
      <a:folHlink>
        <a:srgbClr val="717171"/>
      </a:folHlink>
    </a:clrScheme>
    <a:fontScheme name="City of Houston - Presentation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H-PDD-PowerPoint-Template-20210416-v08.potx" id="{FEEFF114-2A11-45B9-AFAD-36C4DE6555DC}" vid="{B35C8665-CF5F-4290-BA70-B217121E566C}"/>
    </a:ext>
  </a:extLst>
</a:theme>
</file>

<file path=ppt/theme/theme3.xml><?xml version="1.0" encoding="utf-8"?>
<a:theme xmlns:a="http://schemas.openxmlformats.org/drawingml/2006/main" name="CONTENT (with top bar)">
  <a:themeElements>
    <a:clrScheme name="City of Houston - Presentation Colors">
      <a:dk1>
        <a:sysClr val="windowText" lastClr="000000"/>
      </a:dk1>
      <a:lt1>
        <a:sysClr val="window" lastClr="FFFFFF"/>
      </a:lt1>
      <a:dk2>
        <a:srgbClr val="5585E2"/>
      </a:dk2>
      <a:lt2>
        <a:srgbClr val="F2F2F2"/>
      </a:lt2>
      <a:accent1>
        <a:srgbClr val="1B4298"/>
      </a:accent1>
      <a:accent2>
        <a:srgbClr val="FC9204"/>
      </a:accent2>
      <a:accent3>
        <a:srgbClr val="595959"/>
      </a:accent3>
      <a:accent4>
        <a:srgbClr val="7EC234"/>
      </a:accent4>
      <a:accent5>
        <a:srgbClr val="D00000"/>
      </a:accent5>
      <a:accent6>
        <a:srgbClr val="A5A5A5"/>
      </a:accent6>
      <a:hlink>
        <a:srgbClr val="1B4298"/>
      </a:hlink>
      <a:folHlink>
        <a:srgbClr val="717171"/>
      </a:folHlink>
    </a:clrScheme>
    <a:fontScheme name="City of Houston - Presentation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H-PDD-PowerPoint-Template-20210416-v08.potx" id="{FEEFF114-2A11-45B9-AFAD-36C4DE6555DC}" vid="{06D22FBF-30FF-48B2-9B7B-DDA28F1EEFD5}"/>
    </a:ext>
  </a:extLst>
</a:theme>
</file>

<file path=ppt/theme/theme4.xml><?xml version="1.0" encoding="utf-8"?>
<a:theme xmlns:a="http://schemas.openxmlformats.org/drawingml/2006/main" name="CONTENT">
  <a:themeElements>
    <a:clrScheme name="City of Houston - Presentation Colors">
      <a:dk1>
        <a:sysClr val="windowText" lastClr="000000"/>
      </a:dk1>
      <a:lt1>
        <a:sysClr val="window" lastClr="FFFFFF"/>
      </a:lt1>
      <a:dk2>
        <a:srgbClr val="5585E2"/>
      </a:dk2>
      <a:lt2>
        <a:srgbClr val="F2F2F2"/>
      </a:lt2>
      <a:accent1>
        <a:srgbClr val="1B4298"/>
      </a:accent1>
      <a:accent2>
        <a:srgbClr val="FC9204"/>
      </a:accent2>
      <a:accent3>
        <a:srgbClr val="595959"/>
      </a:accent3>
      <a:accent4>
        <a:srgbClr val="7EC234"/>
      </a:accent4>
      <a:accent5>
        <a:srgbClr val="D00000"/>
      </a:accent5>
      <a:accent6>
        <a:srgbClr val="A5A5A5"/>
      </a:accent6>
      <a:hlink>
        <a:srgbClr val="1B4298"/>
      </a:hlink>
      <a:folHlink>
        <a:srgbClr val="717171"/>
      </a:folHlink>
    </a:clrScheme>
    <a:fontScheme name="City of Houston - Presentation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H-PDD-PowerPoint-Template-20210416-v08.potx" id="{FEEFF114-2A11-45B9-AFAD-36C4DE6555DC}" vid="{DB05D876-B7B0-4A75-A59C-FAE3FDB2112E}"/>
    </a:ext>
  </a:extLst>
</a:theme>
</file>

<file path=ppt/theme/theme5.xml><?xml version="1.0" encoding="utf-8"?>
<a:theme xmlns:a="http://schemas.openxmlformats.org/drawingml/2006/main" name="DIVIDERS">
  <a:themeElements>
    <a:clrScheme name="City of Houston - Presentation Colors">
      <a:dk1>
        <a:sysClr val="windowText" lastClr="000000"/>
      </a:dk1>
      <a:lt1>
        <a:sysClr val="window" lastClr="FFFFFF"/>
      </a:lt1>
      <a:dk2>
        <a:srgbClr val="5585E2"/>
      </a:dk2>
      <a:lt2>
        <a:srgbClr val="F2F2F2"/>
      </a:lt2>
      <a:accent1>
        <a:srgbClr val="1B4298"/>
      </a:accent1>
      <a:accent2>
        <a:srgbClr val="FC9204"/>
      </a:accent2>
      <a:accent3>
        <a:srgbClr val="595959"/>
      </a:accent3>
      <a:accent4>
        <a:srgbClr val="7EC234"/>
      </a:accent4>
      <a:accent5>
        <a:srgbClr val="D00000"/>
      </a:accent5>
      <a:accent6>
        <a:srgbClr val="A5A5A5"/>
      </a:accent6>
      <a:hlink>
        <a:srgbClr val="1B4298"/>
      </a:hlink>
      <a:folHlink>
        <a:srgbClr val="717171"/>
      </a:folHlink>
    </a:clrScheme>
    <a:fontScheme name="City of Houston - Presentation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H-PDD-PowerPoint-Template-20210416-v08.potx" id="{FEEFF114-2A11-45B9-AFAD-36C4DE6555DC}" vid="{AF3212E0-AB97-4F71-B921-0DB2FFF70C09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3686EFD8DC4A45916560BDB24AD298" ma:contentTypeVersion="14" ma:contentTypeDescription="Create a new document." ma:contentTypeScope="" ma:versionID="0dd048b5eff9d1549ab3b7fbecefc2d8">
  <xsd:schema xmlns:xsd="http://www.w3.org/2001/XMLSchema" xmlns:xs="http://www.w3.org/2001/XMLSchema" xmlns:p="http://schemas.microsoft.com/office/2006/metadata/properties" xmlns:ns3="a0bac8b6-cc5b-4e54-a5bc-1e67476aa7bf" xmlns:ns4="ccca1bdb-2158-4fe3-bc61-09099838b974" targetNamespace="http://schemas.microsoft.com/office/2006/metadata/properties" ma:root="true" ma:fieldsID="a033711c2ddac35ca81c4fe8defc783e" ns3:_="" ns4:_="">
    <xsd:import namespace="a0bac8b6-cc5b-4e54-a5bc-1e67476aa7bf"/>
    <xsd:import namespace="ccca1bdb-2158-4fe3-bc61-09099838b97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bac8b6-cc5b-4e54-a5bc-1e67476aa7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1bdb-2158-4fe3-bc61-09099838b97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AFA011-24EF-44C3-80E7-40EB4B720D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bac8b6-cc5b-4e54-a5bc-1e67476aa7bf"/>
    <ds:schemaRef ds:uri="ccca1bdb-2158-4fe3-bc61-09099838b9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0B36F7-6F3D-40BC-8B30-A7C3DA9E1294}">
  <ds:schemaRefs>
    <ds:schemaRef ds:uri="a0bac8b6-cc5b-4e54-a5bc-1e67476aa7bf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  <ds:schemaRef ds:uri="ccca1bdb-2158-4fe3-bc61-09099838b974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CE234D5-5011-4E50-9A18-A36634B666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CoH-PD-PowerPoint-Template-20210416-v08</Template>
  <TotalTime>1210</TotalTime>
  <Words>664</Words>
  <Application>Microsoft Office PowerPoint</Application>
  <PresentationFormat>Widescreen</PresentationFormat>
  <Paragraphs>74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Avenir Book</vt:lpstr>
      <vt:lpstr>Calibri</vt:lpstr>
      <vt:lpstr>Century Gothic</vt:lpstr>
      <vt:lpstr>Garamond</vt:lpstr>
      <vt:lpstr>Wingdings</vt:lpstr>
      <vt:lpstr>Title Slide #1</vt:lpstr>
      <vt:lpstr>Title Slide #2</vt:lpstr>
      <vt:lpstr>CONTENT (with top bar)</vt:lpstr>
      <vt:lpstr>CONTENT</vt:lpstr>
      <vt:lpstr>DIVIDERS</vt:lpstr>
      <vt:lpstr>PowerPoint Presentation</vt:lpstr>
      <vt:lpstr>PowerPoint Presentation</vt:lpstr>
      <vt:lpstr>Criteria for Creating Districts: HAHC &amp; City Council</vt:lpstr>
      <vt:lpstr>Criteria Considered by Planning Department</vt:lpstr>
      <vt:lpstr>Menu of Standards</vt:lpstr>
      <vt:lpstr>Key Points for Establishing District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Roberts, Eddy - PD</dc:creator>
  <cp:lastModifiedBy>Roberts, Eddy - PD</cp:lastModifiedBy>
  <cp:revision>25</cp:revision>
  <cp:lastPrinted>2023-02-10T15:15:33Z</cp:lastPrinted>
  <dcterms:created xsi:type="dcterms:W3CDTF">2021-04-27T16:40:15Z</dcterms:created>
  <dcterms:modified xsi:type="dcterms:W3CDTF">2023-02-13T17:58:29Z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0x010100AF3686EFD8DC4A45916560BDB24AD298</vt:lpwstr>
  </property>
</Properties>
</file>